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Gelasio"/>
      <p:regular r:id="rId15"/>
    </p:embeddedFont>
    <p:embeddedFont>
      <p:font typeface="Gelasio"/>
      <p:regular r:id="rId16"/>
    </p:embeddedFon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Gelasio"/>
      <p:regular r:id="rId21"/>
    </p:embeddedFont>
    <p:embeddedFont>
      <p:font typeface="Gelasi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05871"/>
            <a:ext cx="7556421" cy="2567464"/>
          </a:xfrm>
          <a:prstGeom prst="rect">
            <a:avLst/>
          </a:prstGeom>
          <a:noFill/>
          <a:ln/>
        </p:spPr>
        <p:txBody>
          <a:bodyPr wrap="square" lIns="0" tIns="0" rIns="0" bIns="0" rtlCol="0" anchor="t"/>
          <a:lstStyle/>
          <a:p>
            <a:pPr algn="l" indent="0" marL="0">
              <a:lnSpc>
                <a:spcPts val="6700"/>
              </a:lnSpc>
              <a:buNone/>
            </a:pPr>
            <a:r>
              <a:rPr lang="en-US" sz="5350" dirty="0">
                <a:solidFill>
                  <a:srgbClr val="D8B6A4"/>
                </a:solidFill>
                <a:latin typeface="Gelasio" pitchFamily="34" charset="0"/>
                <a:ea typeface="Gelasio" pitchFamily="34" charset="-122"/>
                <a:cs typeface="Gelasio" pitchFamily="34" charset="-120"/>
              </a:rPr>
              <a:t>Liver Cirrhosis Prediction: A Machine Learning Approach</a:t>
            </a:r>
            <a:endParaRPr lang="en-US" sz="5350" dirty="0"/>
          </a:p>
        </p:txBody>
      </p:sp>
      <p:sp>
        <p:nvSpPr>
          <p:cNvPr id="4" name="Text 1"/>
          <p:cNvSpPr/>
          <p:nvPr/>
        </p:nvSpPr>
        <p:spPr>
          <a:xfrm>
            <a:off x="793790" y="5070991"/>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Exploring how advanced machine learning techniques can revolutionize the early detection and prediction of liver cirrhosis, offering new hope for improved patient outcomes.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8070" y="514350"/>
            <a:ext cx="10135672" cy="584359"/>
          </a:xfrm>
          <a:prstGeom prst="rect">
            <a:avLst/>
          </a:prstGeom>
          <a:noFill/>
          <a:ln/>
        </p:spPr>
        <p:txBody>
          <a:bodyPr wrap="none" lIns="0" tIns="0" rIns="0" bIns="0" rtlCol="0" anchor="t"/>
          <a:lstStyle/>
          <a:p>
            <a:pPr algn="l" indent="0" marL="0">
              <a:lnSpc>
                <a:spcPts val="4600"/>
              </a:lnSpc>
              <a:buNone/>
            </a:pPr>
            <a:r>
              <a:rPr lang="en-US" sz="3650" dirty="0">
                <a:solidFill>
                  <a:srgbClr val="D8B6A4"/>
                </a:solidFill>
                <a:latin typeface="Gelasio" pitchFamily="34" charset="0"/>
                <a:ea typeface="Gelasio" pitchFamily="34" charset="-122"/>
                <a:cs typeface="Gelasio" pitchFamily="34" charset="-120"/>
              </a:rPr>
              <a:t>The Silent Threat: Understanding Liver Cirrhosis</a:t>
            </a:r>
            <a:endParaRPr lang="en-US" sz="3650" dirty="0"/>
          </a:p>
        </p:txBody>
      </p:sp>
      <p:sp>
        <p:nvSpPr>
          <p:cNvPr id="3" name="Text 1"/>
          <p:cNvSpPr/>
          <p:nvPr/>
        </p:nvSpPr>
        <p:spPr>
          <a:xfrm>
            <a:off x="748070" y="1547455"/>
            <a:ext cx="6339007" cy="1196816"/>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Liver cirrhosis is a late-stage scarring of the liver caused by various liver diseases and conditions, such as hepatitis and chronic alcoholism. This progressive condition often develops silently over many years, with symptoms only appearing in advanced stages.</a:t>
            </a:r>
            <a:endParaRPr lang="en-US" sz="1450" dirty="0"/>
          </a:p>
        </p:txBody>
      </p:sp>
      <p:sp>
        <p:nvSpPr>
          <p:cNvPr id="4" name="Text 2"/>
          <p:cNvSpPr/>
          <p:nvPr/>
        </p:nvSpPr>
        <p:spPr>
          <a:xfrm>
            <a:off x="748070" y="2912507"/>
            <a:ext cx="6339007" cy="1196816"/>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Early detection is crucial because, in its initial stages, the liver can regenerate. However, once significant scarring occurs, the damage is largely irreversible, leading to severe complications like liver failure, portal hypertension, and liver cancer.</a:t>
            </a:r>
            <a:endParaRPr lang="en-US" sz="1450" dirty="0"/>
          </a:p>
        </p:txBody>
      </p:sp>
      <p:pic>
        <p:nvPicPr>
          <p:cNvPr id="5"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287905"/>
            <a:ext cx="10259258" cy="620078"/>
          </a:xfrm>
          <a:prstGeom prst="rect">
            <a:avLst/>
          </a:prstGeom>
          <a:noFill/>
          <a:ln/>
        </p:spPr>
        <p:txBody>
          <a:bodyPr wrap="none" lIns="0" tIns="0" rIns="0" bIns="0" rtlCol="0" anchor="t"/>
          <a:lstStyle/>
          <a:p>
            <a:pPr algn="l" indent="0" marL="0">
              <a:lnSpc>
                <a:spcPts val="4850"/>
              </a:lnSpc>
              <a:buNone/>
            </a:pPr>
            <a:r>
              <a:rPr lang="en-US" sz="3900" dirty="0">
                <a:solidFill>
                  <a:srgbClr val="D8B6A4"/>
                </a:solidFill>
                <a:latin typeface="Gelasio" pitchFamily="34" charset="0"/>
                <a:ea typeface="Gelasio" pitchFamily="34" charset="-122"/>
                <a:cs typeface="Gelasio" pitchFamily="34" charset="-120"/>
              </a:rPr>
              <a:t>Current Diagnostic Challenges &amp; Unmet Needs</a:t>
            </a:r>
            <a:endParaRPr lang="en-US" sz="3900" dirty="0"/>
          </a:p>
        </p:txBody>
      </p:sp>
      <p:sp>
        <p:nvSpPr>
          <p:cNvPr id="3" name="Shape 1"/>
          <p:cNvSpPr/>
          <p:nvPr/>
        </p:nvSpPr>
        <p:spPr>
          <a:xfrm>
            <a:off x="793790" y="3304818"/>
            <a:ext cx="4215289" cy="2096095"/>
          </a:xfrm>
          <a:prstGeom prst="roundRect">
            <a:avLst>
              <a:gd name="adj" fmla="val 1420"/>
            </a:avLst>
          </a:prstGeom>
          <a:solidFill>
            <a:srgbClr val="373433"/>
          </a:solidFill>
          <a:ln/>
        </p:spPr>
      </p:sp>
      <p:sp>
        <p:nvSpPr>
          <p:cNvPr id="4" name="Text 2"/>
          <p:cNvSpPr/>
          <p:nvPr/>
        </p:nvSpPr>
        <p:spPr>
          <a:xfrm>
            <a:off x="992148" y="350317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Invasive Procedures</a:t>
            </a:r>
            <a:endParaRPr lang="en-US" sz="1950" dirty="0"/>
          </a:p>
        </p:txBody>
      </p:sp>
      <p:sp>
        <p:nvSpPr>
          <p:cNvPr id="5" name="Text 3"/>
          <p:cNvSpPr/>
          <p:nvPr/>
        </p:nvSpPr>
        <p:spPr>
          <a:xfrm>
            <a:off x="992148" y="3932396"/>
            <a:ext cx="3818573" cy="127015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Traditional diagnostic methods, like liver biopsies, are invasive, painful, and carry risks for patients. They also provide only a snapshot of the liver's condition.</a:t>
            </a:r>
            <a:endParaRPr lang="en-US" sz="1550" dirty="0"/>
          </a:p>
        </p:txBody>
      </p:sp>
      <p:sp>
        <p:nvSpPr>
          <p:cNvPr id="6" name="Shape 4"/>
          <p:cNvSpPr/>
          <p:nvPr/>
        </p:nvSpPr>
        <p:spPr>
          <a:xfrm>
            <a:off x="5207437" y="3304818"/>
            <a:ext cx="4215408" cy="2096095"/>
          </a:xfrm>
          <a:prstGeom prst="roundRect">
            <a:avLst>
              <a:gd name="adj" fmla="val 1420"/>
            </a:avLst>
          </a:prstGeom>
          <a:solidFill>
            <a:srgbClr val="373433"/>
          </a:solidFill>
          <a:ln/>
        </p:spPr>
      </p:sp>
      <p:sp>
        <p:nvSpPr>
          <p:cNvPr id="7" name="Text 5"/>
          <p:cNvSpPr/>
          <p:nvPr/>
        </p:nvSpPr>
        <p:spPr>
          <a:xfrm>
            <a:off x="5405795" y="350317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Late Diagnosis</a:t>
            </a:r>
            <a:endParaRPr lang="en-US" sz="1950" dirty="0"/>
          </a:p>
        </p:txBody>
      </p:sp>
      <p:sp>
        <p:nvSpPr>
          <p:cNvPr id="8" name="Text 6"/>
          <p:cNvSpPr/>
          <p:nvPr/>
        </p:nvSpPr>
        <p:spPr>
          <a:xfrm>
            <a:off x="5405795" y="3932396"/>
            <a:ext cx="3818692" cy="127015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Many patients are diagnosed when the disease is already advanced, limiting treatment options and leading to poorer prognoses.</a:t>
            </a:r>
            <a:endParaRPr lang="en-US" sz="1550" dirty="0"/>
          </a:p>
        </p:txBody>
      </p:sp>
      <p:sp>
        <p:nvSpPr>
          <p:cNvPr id="9" name="Shape 7"/>
          <p:cNvSpPr/>
          <p:nvPr/>
        </p:nvSpPr>
        <p:spPr>
          <a:xfrm>
            <a:off x="9621203" y="3304818"/>
            <a:ext cx="4215289" cy="2096095"/>
          </a:xfrm>
          <a:prstGeom prst="roundRect">
            <a:avLst>
              <a:gd name="adj" fmla="val 1420"/>
            </a:avLst>
          </a:prstGeom>
          <a:solidFill>
            <a:srgbClr val="373433"/>
          </a:solidFill>
          <a:ln/>
        </p:spPr>
      </p:sp>
      <p:sp>
        <p:nvSpPr>
          <p:cNvPr id="10" name="Text 8"/>
          <p:cNvSpPr/>
          <p:nvPr/>
        </p:nvSpPr>
        <p:spPr>
          <a:xfrm>
            <a:off x="9819561" y="3503176"/>
            <a:ext cx="3188851"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Subjectivity in Interpretation</a:t>
            </a:r>
            <a:endParaRPr lang="en-US" sz="1950" dirty="0"/>
          </a:p>
        </p:txBody>
      </p:sp>
      <p:sp>
        <p:nvSpPr>
          <p:cNvPr id="11" name="Text 9"/>
          <p:cNvSpPr/>
          <p:nvPr/>
        </p:nvSpPr>
        <p:spPr>
          <a:xfrm>
            <a:off x="9819561" y="3932396"/>
            <a:ext cx="3818573" cy="95261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Some diagnostic tests rely on subjective interpretation, potentially leading to inconsistencies and delayed intervention.</a:t>
            </a:r>
            <a:endParaRPr lang="en-US" sz="1550" dirty="0"/>
          </a:p>
        </p:txBody>
      </p:sp>
      <p:sp>
        <p:nvSpPr>
          <p:cNvPr id="12" name="Text 10"/>
          <p:cNvSpPr/>
          <p:nvPr/>
        </p:nvSpPr>
        <p:spPr>
          <a:xfrm>
            <a:off x="793790" y="5624155"/>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There's an urgent need for non-invasive, accurate, and early detection methods to improve patient management and outcomes in liver cirrhosis.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91007"/>
            <a:ext cx="11624786" cy="620078"/>
          </a:xfrm>
          <a:prstGeom prst="rect">
            <a:avLst/>
          </a:prstGeom>
          <a:noFill/>
          <a:ln/>
        </p:spPr>
        <p:txBody>
          <a:bodyPr wrap="none" lIns="0" tIns="0" rIns="0" bIns="0" rtlCol="0" anchor="t"/>
          <a:lstStyle/>
          <a:p>
            <a:pPr algn="l" indent="0" marL="0">
              <a:lnSpc>
                <a:spcPts val="4850"/>
              </a:lnSpc>
              <a:buNone/>
            </a:pPr>
            <a:r>
              <a:rPr lang="en-US" sz="3900" dirty="0">
                <a:solidFill>
                  <a:srgbClr val="D8B6A4"/>
                </a:solidFill>
                <a:latin typeface="Gelasio" pitchFamily="34" charset="0"/>
                <a:ea typeface="Gelasio" pitchFamily="34" charset="-122"/>
                <a:cs typeface="Gelasio" pitchFamily="34" charset="-120"/>
              </a:rPr>
              <a:t>Why Machine Learning? Bridging the Prediction Gap</a:t>
            </a:r>
            <a:endParaRPr lang="en-US" sz="3900" dirty="0"/>
          </a:p>
        </p:txBody>
      </p:sp>
      <p:pic>
        <p:nvPicPr>
          <p:cNvPr id="3" name="Image 0" descr="preencoded.png">    </p:cNvPr>
          <p:cNvPicPr>
            <a:picLocks noChangeAspect="1"/>
          </p:cNvPicPr>
          <p:nvPr/>
        </p:nvPicPr>
        <p:blipFill>
          <a:blip r:embed="rId1"/>
          <a:stretch>
            <a:fillRect/>
          </a:stretch>
        </p:blipFill>
        <p:spPr>
          <a:xfrm>
            <a:off x="793790" y="2407920"/>
            <a:ext cx="496133" cy="496133"/>
          </a:xfrm>
          <a:prstGeom prst="rect">
            <a:avLst/>
          </a:prstGeom>
        </p:spPr>
      </p:pic>
      <p:sp>
        <p:nvSpPr>
          <p:cNvPr id="4" name="Text 1"/>
          <p:cNvSpPr/>
          <p:nvPr/>
        </p:nvSpPr>
        <p:spPr>
          <a:xfrm>
            <a:off x="793790" y="315206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Pattern Recognition</a:t>
            </a:r>
            <a:endParaRPr lang="en-US" sz="1950" dirty="0"/>
          </a:p>
        </p:txBody>
      </p:sp>
      <p:sp>
        <p:nvSpPr>
          <p:cNvPr id="5" name="Text 2"/>
          <p:cNvSpPr/>
          <p:nvPr/>
        </p:nvSpPr>
        <p:spPr>
          <a:xfrm>
            <a:off x="793790" y="3581281"/>
            <a:ext cx="6397347" cy="95261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Machine learning algorithms excel at identifying subtle patterns and complex relationships within large datasets that are often missed by human analysis.</a:t>
            </a:r>
            <a:endParaRPr lang="en-US" sz="1550" dirty="0"/>
          </a:p>
        </p:txBody>
      </p:sp>
      <p:pic>
        <p:nvPicPr>
          <p:cNvPr id="6" name="Image 1" descr="preencoded.png">    </p:cNvPr>
          <p:cNvPicPr>
            <a:picLocks noChangeAspect="1"/>
          </p:cNvPicPr>
          <p:nvPr/>
        </p:nvPicPr>
        <p:blipFill>
          <a:blip r:embed="rId2"/>
          <a:stretch>
            <a:fillRect/>
          </a:stretch>
        </p:blipFill>
        <p:spPr>
          <a:xfrm>
            <a:off x="7439144" y="2407920"/>
            <a:ext cx="496133" cy="496133"/>
          </a:xfrm>
          <a:prstGeom prst="rect">
            <a:avLst/>
          </a:prstGeom>
        </p:spPr>
      </p:pic>
      <p:sp>
        <p:nvSpPr>
          <p:cNvPr id="7" name="Text 3"/>
          <p:cNvSpPr/>
          <p:nvPr/>
        </p:nvSpPr>
        <p:spPr>
          <a:xfrm>
            <a:off x="7439144" y="315206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Enhanced Accuracy</a:t>
            </a:r>
            <a:endParaRPr lang="en-US" sz="1950" dirty="0"/>
          </a:p>
        </p:txBody>
      </p:sp>
      <p:sp>
        <p:nvSpPr>
          <p:cNvPr id="8" name="Text 4"/>
          <p:cNvSpPr/>
          <p:nvPr/>
        </p:nvSpPr>
        <p:spPr>
          <a:xfrm>
            <a:off x="7439144" y="3581281"/>
            <a:ext cx="6397466" cy="95261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By analyzing numerous risk factors and biomarkers simultaneously, ML models can provide more accurate and timely predictions of cirrhosis development.</a:t>
            </a:r>
            <a:endParaRPr lang="en-US" sz="1550" dirty="0"/>
          </a:p>
        </p:txBody>
      </p:sp>
      <p:pic>
        <p:nvPicPr>
          <p:cNvPr id="9" name="Image 2" descr="preencoded.png">    </p:cNvPr>
          <p:cNvPicPr>
            <a:picLocks noChangeAspect="1"/>
          </p:cNvPicPr>
          <p:nvPr/>
        </p:nvPicPr>
        <p:blipFill>
          <a:blip r:embed="rId3"/>
          <a:stretch>
            <a:fillRect/>
          </a:stretch>
        </p:blipFill>
        <p:spPr>
          <a:xfrm>
            <a:off x="793790" y="5030033"/>
            <a:ext cx="496133" cy="496133"/>
          </a:xfrm>
          <a:prstGeom prst="rect">
            <a:avLst/>
          </a:prstGeom>
        </p:spPr>
      </p:pic>
      <p:sp>
        <p:nvSpPr>
          <p:cNvPr id="10" name="Text 5"/>
          <p:cNvSpPr/>
          <p:nvPr/>
        </p:nvSpPr>
        <p:spPr>
          <a:xfrm>
            <a:off x="793790" y="577417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Efficiency &amp; Speed</a:t>
            </a:r>
            <a:endParaRPr lang="en-US" sz="1950" dirty="0"/>
          </a:p>
        </p:txBody>
      </p:sp>
      <p:sp>
        <p:nvSpPr>
          <p:cNvPr id="11" name="Text 6"/>
          <p:cNvSpPr/>
          <p:nvPr/>
        </p:nvSpPr>
        <p:spPr>
          <a:xfrm>
            <a:off x="793790" y="6203394"/>
            <a:ext cx="6397347" cy="63507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ML models can process vast amounts of patient data rapidly, providing quick insights for clinical decision-making.</a:t>
            </a:r>
            <a:endParaRPr lang="en-US" sz="1550" dirty="0"/>
          </a:p>
        </p:txBody>
      </p:sp>
      <p:pic>
        <p:nvPicPr>
          <p:cNvPr id="12" name="Image 3" descr="preencoded.png">    </p:cNvPr>
          <p:cNvPicPr>
            <a:picLocks noChangeAspect="1"/>
          </p:cNvPicPr>
          <p:nvPr/>
        </p:nvPicPr>
        <p:blipFill>
          <a:blip r:embed="rId4"/>
          <a:stretch>
            <a:fillRect/>
          </a:stretch>
        </p:blipFill>
        <p:spPr>
          <a:xfrm>
            <a:off x="7439144" y="5030033"/>
            <a:ext cx="496133" cy="496133"/>
          </a:xfrm>
          <a:prstGeom prst="rect">
            <a:avLst/>
          </a:prstGeom>
        </p:spPr>
      </p:pic>
      <p:sp>
        <p:nvSpPr>
          <p:cNvPr id="13" name="Text 7"/>
          <p:cNvSpPr/>
          <p:nvPr/>
        </p:nvSpPr>
        <p:spPr>
          <a:xfrm>
            <a:off x="7439144" y="5774174"/>
            <a:ext cx="3292912"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Personalized Risk Assessment</a:t>
            </a:r>
            <a:endParaRPr lang="en-US" sz="1950" dirty="0"/>
          </a:p>
        </p:txBody>
      </p:sp>
      <p:sp>
        <p:nvSpPr>
          <p:cNvPr id="14" name="Text 8"/>
          <p:cNvSpPr/>
          <p:nvPr/>
        </p:nvSpPr>
        <p:spPr>
          <a:xfrm>
            <a:off x="7439144" y="6203394"/>
            <a:ext cx="6397466" cy="63507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Tailor-made predictions based on individual patient profiles enable proactive and personalized intervention strategies.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9965" y="460653"/>
            <a:ext cx="9870400" cy="523399"/>
          </a:xfrm>
          <a:prstGeom prst="rect">
            <a:avLst/>
          </a:prstGeom>
          <a:noFill/>
          <a:ln/>
        </p:spPr>
        <p:txBody>
          <a:bodyPr wrap="none" lIns="0" tIns="0" rIns="0" bIns="0" rtlCol="0" anchor="t"/>
          <a:lstStyle/>
          <a:p>
            <a:pPr algn="l" indent="0" marL="0">
              <a:lnSpc>
                <a:spcPts val="4100"/>
              </a:lnSpc>
              <a:buNone/>
            </a:pPr>
            <a:r>
              <a:rPr lang="en-US" sz="3250" dirty="0">
                <a:solidFill>
                  <a:srgbClr val="D8B6A4"/>
                </a:solidFill>
                <a:latin typeface="Gelasio" pitchFamily="34" charset="0"/>
                <a:ea typeface="Gelasio" pitchFamily="34" charset="-122"/>
                <a:cs typeface="Gelasio" pitchFamily="34" charset="-120"/>
              </a:rPr>
              <a:t>Data &amp; Methodology: Building Our Predictive Models</a:t>
            </a:r>
            <a:endParaRPr lang="en-US" sz="3250" dirty="0"/>
          </a:p>
        </p:txBody>
      </p:sp>
      <p:pic>
        <p:nvPicPr>
          <p:cNvPr id="3" name="Image 0" descr="preencoded.png">    </p:cNvPr>
          <p:cNvPicPr>
            <a:picLocks noChangeAspect="1"/>
          </p:cNvPicPr>
          <p:nvPr/>
        </p:nvPicPr>
        <p:blipFill>
          <a:blip r:embed="rId1"/>
          <a:stretch>
            <a:fillRect/>
          </a:stretch>
        </p:blipFill>
        <p:spPr>
          <a:xfrm>
            <a:off x="669965" y="1423630"/>
            <a:ext cx="6440924" cy="6440924"/>
          </a:xfrm>
          <a:prstGeom prst="rect">
            <a:avLst/>
          </a:prstGeom>
        </p:spPr>
      </p:pic>
      <p:sp>
        <p:nvSpPr>
          <p:cNvPr id="4" name="Text 1"/>
          <p:cNvSpPr/>
          <p:nvPr/>
        </p:nvSpPr>
        <p:spPr>
          <a:xfrm>
            <a:off x="7527131" y="1386007"/>
            <a:ext cx="6440924" cy="804029"/>
          </a:xfrm>
          <a:prstGeom prst="rect">
            <a:avLst/>
          </a:prstGeom>
          <a:noFill/>
          <a:ln/>
        </p:spPr>
        <p:txBody>
          <a:bodyPr wrap="square" lIns="0" tIns="0" rIns="0" bIns="0" rtlCol="0" anchor="t"/>
          <a:lstStyle/>
          <a:p>
            <a:pPr algn="l" indent="0" marL="0">
              <a:lnSpc>
                <a:spcPts val="2100"/>
              </a:lnSpc>
              <a:buNone/>
            </a:pPr>
            <a:r>
              <a:rPr lang="en-US" sz="1300" dirty="0">
                <a:solidFill>
                  <a:srgbClr val="C9C2C0"/>
                </a:solidFill>
                <a:latin typeface="Gelasio" pitchFamily="34" charset="0"/>
                <a:ea typeface="Gelasio" pitchFamily="34" charset="-122"/>
                <a:cs typeface="Gelasio" pitchFamily="34" charset="-120"/>
              </a:rPr>
              <a:t>Our models leverage comprehensive patient datasets, including clinical lab results, demographic information, and medical history. Key features like albumin, bilirubin, prothrombin time, and platelet count are crucial.</a:t>
            </a:r>
            <a:endParaRPr lang="en-US" sz="1300" dirty="0"/>
          </a:p>
        </p:txBody>
      </p:sp>
      <p:pic>
        <p:nvPicPr>
          <p:cNvPr id="5" name="Image 1" descr="preencoded.png">    </p:cNvPr>
          <p:cNvPicPr>
            <a:picLocks noChangeAspect="1"/>
          </p:cNvPicPr>
          <p:nvPr/>
        </p:nvPicPr>
        <p:blipFill>
          <a:blip r:embed="rId2"/>
          <a:stretch>
            <a:fillRect/>
          </a:stretch>
        </p:blipFill>
        <p:spPr>
          <a:xfrm>
            <a:off x="7527131" y="2378393"/>
            <a:ext cx="837486" cy="1031915"/>
          </a:xfrm>
          <a:prstGeom prst="rect">
            <a:avLst/>
          </a:prstGeom>
        </p:spPr>
      </p:pic>
      <p:sp>
        <p:nvSpPr>
          <p:cNvPr id="6" name="Text 2"/>
          <p:cNvSpPr/>
          <p:nvPr/>
        </p:nvSpPr>
        <p:spPr>
          <a:xfrm>
            <a:off x="8532019" y="2545794"/>
            <a:ext cx="2093833" cy="261699"/>
          </a:xfrm>
          <a:prstGeom prst="rect">
            <a:avLst/>
          </a:prstGeom>
          <a:noFill/>
          <a:ln/>
        </p:spPr>
        <p:txBody>
          <a:bodyPr wrap="none" lIns="0" tIns="0" rIns="0" bIns="0" rtlCol="0" anchor="t"/>
          <a:lstStyle/>
          <a:p>
            <a:pPr algn="l" indent="0" marL="0">
              <a:lnSpc>
                <a:spcPts val="2050"/>
              </a:lnSpc>
              <a:buNone/>
            </a:pPr>
            <a:r>
              <a:rPr lang="en-US" sz="1600" dirty="0">
                <a:solidFill>
                  <a:srgbClr val="C9C2C0"/>
                </a:solidFill>
                <a:latin typeface="Gelasio" pitchFamily="34" charset="0"/>
                <a:ea typeface="Gelasio" pitchFamily="34" charset="-122"/>
                <a:cs typeface="Gelasio" pitchFamily="34" charset="-120"/>
              </a:rPr>
              <a:t>Data Collection</a:t>
            </a:r>
            <a:endParaRPr lang="en-US" sz="1600" dirty="0"/>
          </a:p>
        </p:txBody>
      </p:sp>
      <p:sp>
        <p:nvSpPr>
          <p:cNvPr id="7" name="Text 3"/>
          <p:cNvSpPr/>
          <p:nvPr/>
        </p:nvSpPr>
        <p:spPr>
          <a:xfrm>
            <a:off x="8532019" y="2974896"/>
            <a:ext cx="5436037" cy="268010"/>
          </a:xfrm>
          <a:prstGeom prst="rect">
            <a:avLst/>
          </a:prstGeom>
          <a:noFill/>
          <a:ln/>
        </p:spPr>
        <p:txBody>
          <a:bodyPr wrap="none" lIns="0" tIns="0" rIns="0" bIns="0" rtlCol="0" anchor="t"/>
          <a:lstStyle/>
          <a:p>
            <a:pPr algn="l" indent="0" marL="0">
              <a:lnSpc>
                <a:spcPts val="2100"/>
              </a:lnSpc>
              <a:buNone/>
            </a:pPr>
            <a:r>
              <a:rPr lang="en-US" sz="1300" dirty="0">
                <a:solidFill>
                  <a:srgbClr val="C9C2C0"/>
                </a:solidFill>
                <a:latin typeface="Gelasio" pitchFamily="34" charset="0"/>
                <a:ea typeface="Gelasio" pitchFamily="34" charset="-122"/>
                <a:cs typeface="Gelasio" pitchFamily="34" charset="-120"/>
              </a:rPr>
              <a:t>Aggregating anonymized patient data from electronic health records.</a:t>
            </a:r>
            <a:endParaRPr lang="en-US" sz="1300" dirty="0"/>
          </a:p>
        </p:txBody>
      </p:sp>
      <p:pic>
        <p:nvPicPr>
          <p:cNvPr id="8" name="Image 2" descr="preencoded.png">    </p:cNvPr>
          <p:cNvPicPr>
            <a:picLocks noChangeAspect="1"/>
          </p:cNvPicPr>
          <p:nvPr/>
        </p:nvPicPr>
        <p:blipFill>
          <a:blip r:embed="rId3"/>
          <a:stretch>
            <a:fillRect/>
          </a:stretch>
        </p:blipFill>
        <p:spPr>
          <a:xfrm>
            <a:off x="7527131" y="3410307"/>
            <a:ext cx="837486" cy="1031915"/>
          </a:xfrm>
          <a:prstGeom prst="rect">
            <a:avLst/>
          </a:prstGeom>
        </p:spPr>
      </p:pic>
      <p:sp>
        <p:nvSpPr>
          <p:cNvPr id="9" name="Text 4"/>
          <p:cNvSpPr/>
          <p:nvPr/>
        </p:nvSpPr>
        <p:spPr>
          <a:xfrm>
            <a:off x="8532019" y="3577709"/>
            <a:ext cx="2093833" cy="261699"/>
          </a:xfrm>
          <a:prstGeom prst="rect">
            <a:avLst/>
          </a:prstGeom>
          <a:noFill/>
          <a:ln/>
        </p:spPr>
        <p:txBody>
          <a:bodyPr wrap="none" lIns="0" tIns="0" rIns="0" bIns="0" rtlCol="0" anchor="t"/>
          <a:lstStyle/>
          <a:p>
            <a:pPr algn="l" indent="0" marL="0">
              <a:lnSpc>
                <a:spcPts val="2050"/>
              </a:lnSpc>
              <a:buNone/>
            </a:pPr>
            <a:r>
              <a:rPr lang="en-US" sz="1600" dirty="0">
                <a:solidFill>
                  <a:srgbClr val="C9C2C0"/>
                </a:solidFill>
                <a:latin typeface="Gelasio" pitchFamily="34" charset="0"/>
                <a:ea typeface="Gelasio" pitchFamily="34" charset="-122"/>
                <a:cs typeface="Gelasio" pitchFamily="34" charset="-120"/>
              </a:rPr>
              <a:t>Feature Engineering</a:t>
            </a:r>
            <a:endParaRPr lang="en-US" sz="1600" dirty="0"/>
          </a:p>
        </p:txBody>
      </p:sp>
      <p:sp>
        <p:nvSpPr>
          <p:cNvPr id="10" name="Text 5"/>
          <p:cNvSpPr/>
          <p:nvPr/>
        </p:nvSpPr>
        <p:spPr>
          <a:xfrm>
            <a:off x="8532019" y="4006810"/>
            <a:ext cx="5436037" cy="268010"/>
          </a:xfrm>
          <a:prstGeom prst="rect">
            <a:avLst/>
          </a:prstGeom>
          <a:noFill/>
          <a:ln/>
        </p:spPr>
        <p:txBody>
          <a:bodyPr wrap="none" lIns="0" tIns="0" rIns="0" bIns="0" rtlCol="0" anchor="t"/>
          <a:lstStyle/>
          <a:p>
            <a:pPr algn="l" indent="0" marL="0">
              <a:lnSpc>
                <a:spcPts val="2100"/>
              </a:lnSpc>
              <a:buNone/>
            </a:pPr>
            <a:r>
              <a:rPr lang="en-US" sz="1300" dirty="0">
                <a:solidFill>
                  <a:srgbClr val="C9C2C0"/>
                </a:solidFill>
                <a:latin typeface="Gelasio" pitchFamily="34" charset="0"/>
                <a:ea typeface="Gelasio" pitchFamily="34" charset="-122"/>
                <a:cs typeface="Gelasio" pitchFamily="34" charset="-120"/>
              </a:rPr>
              <a:t>Selecting and transforming relevant clinical and demographic variables.</a:t>
            </a:r>
            <a:endParaRPr lang="en-US" sz="1300" dirty="0"/>
          </a:p>
        </p:txBody>
      </p:sp>
      <p:pic>
        <p:nvPicPr>
          <p:cNvPr id="11" name="Image 3" descr="preencoded.png">    </p:cNvPr>
          <p:cNvPicPr>
            <a:picLocks noChangeAspect="1"/>
          </p:cNvPicPr>
          <p:nvPr/>
        </p:nvPicPr>
        <p:blipFill>
          <a:blip r:embed="rId4"/>
          <a:stretch>
            <a:fillRect/>
          </a:stretch>
        </p:blipFill>
        <p:spPr>
          <a:xfrm>
            <a:off x="7527131" y="4442222"/>
            <a:ext cx="837486" cy="1299924"/>
          </a:xfrm>
          <a:prstGeom prst="rect">
            <a:avLst/>
          </a:prstGeom>
        </p:spPr>
      </p:pic>
      <p:sp>
        <p:nvSpPr>
          <p:cNvPr id="12" name="Text 6"/>
          <p:cNvSpPr/>
          <p:nvPr/>
        </p:nvSpPr>
        <p:spPr>
          <a:xfrm>
            <a:off x="8532019" y="4609624"/>
            <a:ext cx="2093833" cy="261699"/>
          </a:xfrm>
          <a:prstGeom prst="rect">
            <a:avLst/>
          </a:prstGeom>
          <a:noFill/>
          <a:ln/>
        </p:spPr>
        <p:txBody>
          <a:bodyPr wrap="none" lIns="0" tIns="0" rIns="0" bIns="0" rtlCol="0" anchor="t"/>
          <a:lstStyle/>
          <a:p>
            <a:pPr algn="l" indent="0" marL="0">
              <a:lnSpc>
                <a:spcPts val="2050"/>
              </a:lnSpc>
              <a:buNone/>
            </a:pPr>
            <a:r>
              <a:rPr lang="en-US" sz="1600" dirty="0">
                <a:solidFill>
                  <a:srgbClr val="C9C2C0"/>
                </a:solidFill>
                <a:latin typeface="Gelasio" pitchFamily="34" charset="0"/>
                <a:ea typeface="Gelasio" pitchFamily="34" charset="-122"/>
                <a:cs typeface="Gelasio" pitchFamily="34" charset="-120"/>
              </a:rPr>
              <a:t>Model Training</a:t>
            </a:r>
            <a:endParaRPr lang="en-US" sz="1600" dirty="0"/>
          </a:p>
        </p:txBody>
      </p:sp>
      <p:sp>
        <p:nvSpPr>
          <p:cNvPr id="13" name="Text 7"/>
          <p:cNvSpPr/>
          <p:nvPr/>
        </p:nvSpPr>
        <p:spPr>
          <a:xfrm>
            <a:off x="8532019" y="5038725"/>
            <a:ext cx="5436037" cy="536019"/>
          </a:xfrm>
          <a:prstGeom prst="rect">
            <a:avLst/>
          </a:prstGeom>
          <a:noFill/>
          <a:ln/>
        </p:spPr>
        <p:txBody>
          <a:bodyPr wrap="square" lIns="0" tIns="0" rIns="0" bIns="0" rtlCol="0" anchor="t"/>
          <a:lstStyle/>
          <a:p>
            <a:pPr algn="l" indent="0" marL="0">
              <a:lnSpc>
                <a:spcPts val="2100"/>
              </a:lnSpc>
              <a:buNone/>
            </a:pPr>
            <a:r>
              <a:rPr lang="en-US" sz="1300" dirty="0">
                <a:solidFill>
                  <a:srgbClr val="C9C2C0"/>
                </a:solidFill>
                <a:latin typeface="Gelasio" pitchFamily="34" charset="0"/>
                <a:ea typeface="Gelasio" pitchFamily="34" charset="-122"/>
                <a:cs typeface="Gelasio" pitchFamily="34" charset="-120"/>
              </a:rPr>
              <a:t>Utilizing algorithms like Random Forest and Gradient Boosting on the prepared data.</a:t>
            </a:r>
            <a:endParaRPr lang="en-US" sz="1300" dirty="0"/>
          </a:p>
        </p:txBody>
      </p:sp>
      <p:pic>
        <p:nvPicPr>
          <p:cNvPr id="14" name="Image 4" descr="preencoded.png">    </p:cNvPr>
          <p:cNvPicPr>
            <a:picLocks noChangeAspect="1"/>
          </p:cNvPicPr>
          <p:nvPr/>
        </p:nvPicPr>
        <p:blipFill>
          <a:blip r:embed="rId5"/>
          <a:stretch>
            <a:fillRect/>
          </a:stretch>
        </p:blipFill>
        <p:spPr>
          <a:xfrm>
            <a:off x="7527131" y="5742146"/>
            <a:ext cx="837486" cy="1299924"/>
          </a:xfrm>
          <a:prstGeom prst="rect">
            <a:avLst/>
          </a:prstGeom>
        </p:spPr>
      </p:pic>
      <p:sp>
        <p:nvSpPr>
          <p:cNvPr id="15" name="Text 8"/>
          <p:cNvSpPr/>
          <p:nvPr/>
        </p:nvSpPr>
        <p:spPr>
          <a:xfrm>
            <a:off x="8532019" y="5909548"/>
            <a:ext cx="2093833" cy="261699"/>
          </a:xfrm>
          <a:prstGeom prst="rect">
            <a:avLst/>
          </a:prstGeom>
          <a:noFill/>
          <a:ln/>
        </p:spPr>
        <p:txBody>
          <a:bodyPr wrap="none" lIns="0" tIns="0" rIns="0" bIns="0" rtlCol="0" anchor="t"/>
          <a:lstStyle/>
          <a:p>
            <a:pPr algn="l" indent="0" marL="0">
              <a:lnSpc>
                <a:spcPts val="2050"/>
              </a:lnSpc>
              <a:buNone/>
            </a:pPr>
            <a:r>
              <a:rPr lang="en-US" sz="1600" dirty="0">
                <a:solidFill>
                  <a:srgbClr val="C9C2C0"/>
                </a:solidFill>
                <a:latin typeface="Gelasio" pitchFamily="34" charset="0"/>
                <a:ea typeface="Gelasio" pitchFamily="34" charset="-122"/>
                <a:cs typeface="Gelasio" pitchFamily="34" charset="-120"/>
              </a:rPr>
              <a:t>Validation</a:t>
            </a:r>
            <a:endParaRPr lang="en-US" sz="1600" dirty="0"/>
          </a:p>
        </p:txBody>
      </p:sp>
      <p:sp>
        <p:nvSpPr>
          <p:cNvPr id="16" name="Text 9"/>
          <p:cNvSpPr/>
          <p:nvPr/>
        </p:nvSpPr>
        <p:spPr>
          <a:xfrm>
            <a:off x="8532019" y="6338649"/>
            <a:ext cx="5436037" cy="536019"/>
          </a:xfrm>
          <a:prstGeom prst="rect">
            <a:avLst/>
          </a:prstGeom>
          <a:noFill/>
          <a:ln/>
        </p:spPr>
        <p:txBody>
          <a:bodyPr wrap="square" lIns="0" tIns="0" rIns="0" bIns="0" rtlCol="0" anchor="t"/>
          <a:lstStyle/>
          <a:p>
            <a:pPr algn="l" indent="0" marL="0">
              <a:lnSpc>
                <a:spcPts val="2100"/>
              </a:lnSpc>
              <a:buNone/>
            </a:pPr>
            <a:r>
              <a:rPr lang="en-US" sz="1300" dirty="0">
                <a:solidFill>
                  <a:srgbClr val="C9C2C0"/>
                </a:solidFill>
                <a:latin typeface="Gelasio" pitchFamily="34" charset="0"/>
                <a:ea typeface="Gelasio" pitchFamily="34" charset="-122"/>
                <a:cs typeface="Gelasio" pitchFamily="34" charset="-120"/>
              </a:rPr>
              <a:t>Rigorous testing and cross-validation to ensure model robustness and generalizability.</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42330" y="372785"/>
            <a:ext cx="8493085" cy="423624"/>
          </a:xfrm>
          <a:prstGeom prst="rect">
            <a:avLst/>
          </a:prstGeom>
          <a:noFill/>
          <a:ln/>
        </p:spPr>
        <p:txBody>
          <a:bodyPr wrap="none" lIns="0" tIns="0" rIns="0" bIns="0" rtlCol="0" anchor="t"/>
          <a:lstStyle/>
          <a:p>
            <a:pPr algn="l" indent="0" marL="0">
              <a:lnSpc>
                <a:spcPts val="3300"/>
              </a:lnSpc>
              <a:buNone/>
            </a:pPr>
            <a:r>
              <a:rPr lang="en-US" sz="2650" dirty="0">
                <a:solidFill>
                  <a:srgbClr val="D8B6A4"/>
                </a:solidFill>
                <a:latin typeface="Gelasio" pitchFamily="34" charset="0"/>
                <a:ea typeface="Gelasio" pitchFamily="34" charset="-122"/>
                <a:cs typeface="Gelasio" pitchFamily="34" charset="-120"/>
              </a:rPr>
              <a:t>Unveiling Insights: Model Performance &amp; Key Predictors</a:t>
            </a:r>
            <a:endParaRPr lang="en-US" sz="2650" dirty="0"/>
          </a:p>
        </p:txBody>
      </p:sp>
      <p:sp>
        <p:nvSpPr>
          <p:cNvPr id="3" name="Text 1"/>
          <p:cNvSpPr/>
          <p:nvPr/>
        </p:nvSpPr>
        <p:spPr>
          <a:xfrm>
            <a:off x="542330" y="1067514"/>
            <a:ext cx="13545741" cy="216932"/>
          </a:xfrm>
          <a:prstGeom prst="rect">
            <a:avLst/>
          </a:prstGeom>
          <a:noFill/>
          <a:ln/>
        </p:spPr>
        <p:txBody>
          <a:bodyPr wrap="none" lIns="0" tIns="0" rIns="0" bIns="0" rtlCol="0" anchor="t"/>
          <a:lstStyle/>
          <a:p>
            <a:pPr algn="l" indent="0" marL="0">
              <a:lnSpc>
                <a:spcPts val="1700"/>
              </a:lnSpc>
              <a:buNone/>
            </a:pPr>
            <a:r>
              <a:rPr lang="en-US" sz="1050" dirty="0">
                <a:solidFill>
                  <a:srgbClr val="C9C2C0"/>
                </a:solidFill>
                <a:latin typeface="Gelasio" pitchFamily="34" charset="0"/>
                <a:ea typeface="Gelasio" pitchFamily="34" charset="-122"/>
                <a:cs typeface="Gelasio" pitchFamily="34" charset="-120"/>
              </a:rPr>
              <a:t>Our machine learning models demonstrate high accuracy in predicting liver cirrhosis, significantly outperforming traditional methods.</a:t>
            </a:r>
            <a:endParaRPr lang="en-US" sz="1050" dirty="0"/>
          </a:p>
        </p:txBody>
      </p:sp>
      <p:pic>
        <p:nvPicPr>
          <p:cNvPr id="4" name="Image 0" descr="preencoded.png">    </p:cNvPr>
          <p:cNvPicPr>
            <a:picLocks noChangeAspect="1"/>
          </p:cNvPicPr>
          <p:nvPr/>
        </p:nvPicPr>
        <p:blipFill>
          <a:blip r:embed="rId1"/>
          <a:stretch>
            <a:fillRect/>
          </a:stretch>
        </p:blipFill>
        <p:spPr>
          <a:xfrm>
            <a:off x="542330" y="1436965"/>
            <a:ext cx="13545741" cy="7178754"/>
          </a:xfrm>
          <a:prstGeom prst="rect">
            <a:avLst/>
          </a:prstGeom>
        </p:spPr>
      </p:pic>
      <p:sp>
        <p:nvSpPr>
          <p:cNvPr id="5" name="Shape 2"/>
          <p:cNvSpPr/>
          <p:nvPr/>
        </p:nvSpPr>
        <p:spPr>
          <a:xfrm>
            <a:off x="3970496" y="8615720"/>
            <a:ext cx="135493" cy="135493"/>
          </a:xfrm>
          <a:prstGeom prst="roundRect">
            <a:avLst>
              <a:gd name="adj" fmla="val 13497"/>
            </a:avLst>
          </a:prstGeom>
          <a:solidFill>
            <a:srgbClr val="B5866E"/>
          </a:solidFill>
          <a:ln/>
        </p:spPr>
      </p:sp>
      <p:sp>
        <p:nvSpPr>
          <p:cNvPr id="6" name="Text 3"/>
          <p:cNvSpPr/>
          <p:nvPr/>
        </p:nvSpPr>
        <p:spPr>
          <a:xfrm>
            <a:off x="4166949" y="8615720"/>
            <a:ext cx="789027" cy="135493"/>
          </a:xfrm>
          <a:prstGeom prst="rect">
            <a:avLst/>
          </a:prstGeom>
          <a:noFill/>
          <a:ln/>
        </p:spPr>
        <p:txBody>
          <a:bodyPr wrap="none" lIns="0" tIns="0" rIns="0" bIns="0" rtlCol="0" anchor="t"/>
          <a:lstStyle/>
          <a:p>
            <a:pPr algn="l" indent="0" marL="0">
              <a:lnSpc>
                <a:spcPts val="1050"/>
              </a:lnSpc>
              <a:buNone/>
            </a:pPr>
            <a:r>
              <a:rPr lang="en-US" sz="1050" dirty="0">
                <a:solidFill>
                  <a:srgbClr val="C9C2C0"/>
                </a:solidFill>
                <a:latin typeface="Gelasio" pitchFamily="34" charset="0"/>
                <a:ea typeface="Gelasio" pitchFamily="34" charset="-122"/>
                <a:cs typeface="Gelasio" pitchFamily="34" charset="-120"/>
              </a:rPr>
              <a:t>Accuracy (%)</a:t>
            </a:r>
            <a:endParaRPr lang="en-US" sz="1050" dirty="0"/>
          </a:p>
        </p:txBody>
      </p:sp>
      <p:sp>
        <p:nvSpPr>
          <p:cNvPr id="7" name="Shape 4"/>
          <p:cNvSpPr/>
          <p:nvPr/>
        </p:nvSpPr>
        <p:spPr>
          <a:xfrm>
            <a:off x="6816328" y="8615720"/>
            <a:ext cx="135493" cy="135493"/>
          </a:xfrm>
          <a:prstGeom prst="roundRect">
            <a:avLst>
              <a:gd name="adj" fmla="val 13497"/>
            </a:avLst>
          </a:prstGeom>
          <a:solidFill>
            <a:srgbClr val="CBAA99"/>
          </a:solidFill>
          <a:ln/>
        </p:spPr>
      </p:sp>
      <p:sp>
        <p:nvSpPr>
          <p:cNvPr id="8" name="Text 5"/>
          <p:cNvSpPr/>
          <p:nvPr/>
        </p:nvSpPr>
        <p:spPr>
          <a:xfrm>
            <a:off x="7012781" y="8615720"/>
            <a:ext cx="801291" cy="135493"/>
          </a:xfrm>
          <a:prstGeom prst="rect">
            <a:avLst/>
          </a:prstGeom>
          <a:noFill/>
          <a:ln/>
        </p:spPr>
        <p:txBody>
          <a:bodyPr wrap="none" lIns="0" tIns="0" rIns="0" bIns="0" rtlCol="0" anchor="t"/>
          <a:lstStyle/>
          <a:p>
            <a:pPr algn="l" indent="0" marL="0">
              <a:lnSpc>
                <a:spcPts val="1050"/>
              </a:lnSpc>
              <a:buNone/>
            </a:pPr>
            <a:r>
              <a:rPr lang="en-US" sz="1050" dirty="0">
                <a:solidFill>
                  <a:srgbClr val="C9C2C0"/>
                </a:solidFill>
                <a:latin typeface="Gelasio" pitchFamily="34" charset="0"/>
                <a:ea typeface="Gelasio" pitchFamily="34" charset="-122"/>
                <a:cs typeface="Gelasio" pitchFamily="34" charset="-120"/>
              </a:rPr>
              <a:t>Precision (%)</a:t>
            </a:r>
            <a:endParaRPr lang="en-US" sz="1050" dirty="0"/>
          </a:p>
        </p:txBody>
      </p:sp>
      <p:sp>
        <p:nvSpPr>
          <p:cNvPr id="9" name="Shape 6"/>
          <p:cNvSpPr/>
          <p:nvPr/>
        </p:nvSpPr>
        <p:spPr>
          <a:xfrm>
            <a:off x="9674423" y="8615720"/>
            <a:ext cx="135493" cy="135493"/>
          </a:xfrm>
          <a:prstGeom prst="roundRect">
            <a:avLst>
              <a:gd name="adj" fmla="val 13497"/>
            </a:avLst>
          </a:prstGeom>
          <a:solidFill>
            <a:srgbClr val="E0CDC3"/>
          </a:solidFill>
          <a:ln/>
        </p:spPr>
      </p:sp>
      <p:sp>
        <p:nvSpPr>
          <p:cNvPr id="10" name="Text 7"/>
          <p:cNvSpPr/>
          <p:nvPr/>
        </p:nvSpPr>
        <p:spPr>
          <a:xfrm>
            <a:off x="9870877" y="8615720"/>
            <a:ext cx="613053" cy="135493"/>
          </a:xfrm>
          <a:prstGeom prst="rect">
            <a:avLst/>
          </a:prstGeom>
          <a:noFill/>
          <a:ln/>
        </p:spPr>
        <p:txBody>
          <a:bodyPr wrap="none" lIns="0" tIns="0" rIns="0" bIns="0" rtlCol="0" anchor="t"/>
          <a:lstStyle/>
          <a:p>
            <a:pPr algn="l" indent="0" marL="0">
              <a:lnSpc>
                <a:spcPts val="1050"/>
              </a:lnSpc>
              <a:buNone/>
            </a:pPr>
            <a:r>
              <a:rPr lang="en-US" sz="1050" dirty="0">
                <a:solidFill>
                  <a:srgbClr val="C9C2C0"/>
                </a:solidFill>
                <a:latin typeface="Gelasio" pitchFamily="34" charset="0"/>
                <a:ea typeface="Gelasio" pitchFamily="34" charset="-122"/>
                <a:cs typeface="Gelasio" pitchFamily="34" charset="-120"/>
              </a:rPr>
              <a:t>Recall (%)</a:t>
            </a:r>
            <a:endParaRPr lang="en-US" sz="1050" dirty="0"/>
          </a:p>
        </p:txBody>
      </p:sp>
      <p:sp>
        <p:nvSpPr>
          <p:cNvPr id="11" name="Text 8"/>
          <p:cNvSpPr/>
          <p:nvPr/>
        </p:nvSpPr>
        <p:spPr>
          <a:xfrm>
            <a:off x="542330" y="9175075"/>
            <a:ext cx="13545741" cy="216932"/>
          </a:xfrm>
          <a:prstGeom prst="rect">
            <a:avLst/>
          </a:prstGeom>
          <a:noFill/>
          <a:ln/>
        </p:spPr>
        <p:txBody>
          <a:bodyPr wrap="none" lIns="0" tIns="0" rIns="0" bIns="0" rtlCol="0" anchor="t"/>
          <a:lstStyle/>
          <a:p>
            <a:pPr algn="l" indent="0" marL="0">
              <a:lnSpc>
                <a:spcPts val="1700"/>
              </a:lnSpc>
              <a:buNone/>
            </a:pPr>
            <a:r>
              <a:rPr lang="en-US" sz="1050" dirty="0">
                <a:solidFill>
                  <a:srgbClr val="C9C2C0"/>
                </a:solidFill>
                <a:latin typeface="Gelasio" pitchFamily="34" charset="0"/>
                <a:ea typeface="Gelasio" pitchFamily="34" charset="-122"/>
                <a:cs typeface="Gelasio" pitchFamily="34" charset="-120"/>
              </a:rPr>
              <a:t>Key predictors identified by the models include patient age, albumin levels, bilirubin levels, and prothrombin time, confirming their critical roles in liver health assessment.</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8070" y="514350"/>
            <a:ext cx="8613338" cy="584359"/>
          </a:xfrm>
          <a:prstGeom prst="rect">
            <a:avLst/>
          </a:prstGeom>
          <a:noFill/>
          <a:ln/>
        </p:spPr>
        <p:txBody>
          <a:bodyPr wrap="none" lIns="0" tIns="0" rIns="0" bIns="0" rtlCol="0" anchor="t"/>
          <a:lstStyle/>
          <a:p>
            <a:pPr algn="l" indent="0" marL="0">
              <a:lnSpc>
                <a:spcPts val="4600"/>
              </a:lnSpc>
              <a:buNone/>
            </a:pPr>
            <a:r>
              <a:rPr lang="en-US" sz="3650" dirty="0">
                <a:solidFill>
                  <a:srgbClr val="D8B6A4"/>
                </a:solidFill>
                <a:latin typeface="Gelasio" pitchFamily="34" charset="0"/>
                <a:ea typeface="Gelasio" pitchFamily="34" charset="-122"/>
                <a:cs typeface="Gelasio" pitchFamily="34" charset="-120"/>
              </a:rPr>
              <a:t>Clinical Impact &amp; Real-World Application</a:t>
            </a:r>
            <a:endParaRPr lang="en-US" sz="3650" dirty="0"/>
          </a:p>
        </p:txBody>
      </p:sp>
      <p:sp>
        <p:nvSpPr>
          <p:cNvPr id="3" name="Shape 1"/>
          <p:cNvSpPr/>
          <p:nvPr/>
        </p:nvSpPr>
        <p:spPr>
          <a:xfrm>
            <a:off x="748070" y="1589603"/>
            <a:ext cx="420767" cy="420767"/>
          </a:xfrm>
          <a:prstGeom prst="roundRect">
            <a:avLst>
              <a:gd name="adj" fmla="val 6668"/>
            </a:avLst>
          </a:prstGeom>
          <a:solidFill>
            <a:srgbClr val="373433"/>
          </a:solidFill>
          <a:ln/>
        </p:spPr>
      </p:sp>
      <p:sp>
        <p:nvSpPr>
          <p:cNvPr id="4" name="Text 2"/>
          <p:cNvSpPr/>
          <p:nvPr/>
        </p:nvSpPr>
        <p:spPr>
          <a:xfrm>
            <a:off x="1355765" y="1653897"/>
            <a:ext cx="2338030" cy="292298"/>
          </a:xfrm>
          <a:prstGeom prst="rect">
            <a:avLst/>
          </a:prstGeom>
          <a:noFill/>
          <a:ln/>
        </p:spPr>
        <p:txBody>
          <a:bodyPr wrap="none" lIns="0" tIns="0" rIns="0" bIns="0" rtlCol="0" anchor="t"/>
          <a:lstStyle/>
          <a:p>
            <a:pPr algn="l" indent="0" marL="0">
              <a:lnSpc>
                <a:spcPts val="2300"/>
              </a:lnSpc>
              <a:buNone/>
            </a:pPr>
            <a:r>
              <a:rPr lang="en-US" sz="1800" dirty="0">
                <a:solidFill>
                  <a:srgbClr val="C9C2C0"/>
                </a:solidFill>
                <a:latin typeface="Gelasio" pitchFamily="34" charset="0"/>
                <a:ea typeface="Gelasio" pitchFamily="34" charset="-122"/>
                <a:cs typeface="Gelasio" pitchFamily="34" charset="-120"/>
              </a:rPr>
              <a:t>Early Intervention</a:t>
            </a:r>
            <a:endParaRPr lang="en-US" sz="1800" dirty="0"/>
          </a:p>
        </p:txBody>
      </p:sp>
      <p:sp>
        <p:nvSpPr>
          <p:cNvPr id="5" name="Text 3"/>
          <p:cNvSpPr/>
          <p:nvPr/>
        </p:nvSpPr>
        <p:spPr>
          <a:xfrm>
            <a:off x="1355765" y="2133124"/>
            <a:ext cx="5731312" cy="897612"/>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Enable clinicians to identify high-risk patients much earlier, allowing for timely lifestyle modifications or medical treatments to slow or prevent disease progression.</a:t>
            </a:r>
            <a:endParaRPr lang="en-US" sz="1450" dirty="0"/>
          </a:p>
        </p:txBody>
      </p:sp>
      <p:sp>
        <p:nvSpPr>
          <p:cNvPr id="6" name="Shape 4"/>
          <p:cNvSpPr/>
          <p:nvPr/>
        </p:nvSpPr>
        <p:spPr>
          <a:xfrm>
            <a:off x="748070" y="3404711"/>
            <a:ext cx="420767" cy="420767"/>
          </a:xfrm>
          <a:prstGeom prst="roundRect">
            <a:avLst>
              <a:gd name="adj" fmla="val 6668"/>
            </a:avLst>
          </a:prstGeom>
          <a:solidFill>
            <a:srgbClr val="373433"/>
          </a:solidFill>
          <a:ln/>
        </p:spPr>
      </p:sp>
      <p:sp>
        <p:nvSpPr>
          <p:cNvPr id="7" name="Text 5"/>
          <p:cNvSpPr/>
          <p:nvPr/>
        </p:nvSpPr>
        <p:spPr>
          <a:xfrm>
            <a:off x="1355765" y="3469005"/>
            <a:ext cx="2338030" cy="292298"/>
          </a:xfrm>
          <a:prstGeom prst="rect">
            <a:avLst/>
          </a:prstGeom>
          <a:noFill/>
          <a:ln/>
        </p:spPr>
        <p:txBody>
          <a:bodyPr wrap="none" lIns="0" tIns="0" rIns="0" bIns="0" rtlCol="0" anchor="t"/>
          <a:lstStyle/>
          <a:p>
            <a:pPr algn="l" indent="0" marL="0">
              <a:lnSpc>
                <a:spcPts val="2300"/>
              </a:lnSpc>
              <a:buNone/>
            </a:pPr>
            <a:r>
              <a:rPr lang="en-US" sz="1800" dirty="0">
                <a:solidFill>
                  <a:srgbClr val="C9C2C0"/>
                </a:solidFill>
                <a:latin typeface="Gelasio" pitchFamily="34" charset="0"/>
                <a:ea typeface="Gelasio" pitchFamily="34" charset="-122"/>
                <a:cs typeface="Gelasio" pitchFamily="34" charset="-120"/>
              </a:rPr>
              <a:t>Reduced Burden</a:t>
            </a:r>
            <a:endParaRPr lang="en-US" sz="1800" dirty="0"/>
          </a:p>
        </p:txBody>
      </p:sp>
      <p:sp>
        <p:nvSpPr>
          <p:cNvPr id="8" name="Text 6"/>
          <p:cNvSpPr/>
          <p:nvPr/>
        </p:nvSpPr>
        <p:spPr>
          <a:xfrm>
            <a:off x="1355765" y="3948232"/>
            <a:ext cx="5731312" cy="598408"/>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Decrease the need for invasive diagnostic procedures, improving patient comfort and reducing healthcare costs.</a:t>
            </a:r>
            <a:endParaRPr lang="en-US" sz="1450" dirty="0"/>
          </a:p>
        </p:txBody>
      </p:sp>
      <p:sp>
        <p:nvSpPr>
          <p:cNvPr id="9" name="Shape 7"/>
          <p:cNvSpPr/>
          <p:nvPr/>
        </p:nvSpPr>
        <p:spPr>
          <a:xfrm>
            <a:off x="748070" y="4920615"/>
            <a:ext cx="420767" cy="420767"/>
          </a:xfrm>
          <a:prstGeom prst="roundRect">
            <a:avLst>
              <a:gd name="adj" fmla="val 6668"/>
            </a:avLst>
          </a:prstGeom>
          <a:solidFill>
            <a:srgbClr val="373433"/>
          </a:solidFill>
          <a:ln/>
        </p:spPr>
      </p:sp>
      <p:sp>
        <p:nvSpPr>
          <p:cNvPr id="10" name="Text 8"/>
          <p:cNvSpPr/>
          <p:nvPr/>
        </p:nvSpPr>
        <p:spPr>
          <a:xfrm>
            <a:off x="1355765" y="4984909"/>
            <a:ext cx="2338030" cy="292298"/>
          </a:xfrm>
          <a:prstGeom prst="rect">
            <a:avLst/>
          </a:prstGeom>
          <a:noFill/>
          <a:ln/>
        </p:spPr>
        <p:txBody>
          <a:bodyPr wrap="none" lIns="0" tIns="0" rIns="0" bIns="0" rtlCol="0" anchor="t"/>
          <a:lstStyle/>
          <a:p>
            <a:pPr algn="l" indent="0" marL="0">
              <a:lnSpc>
                <a:spcPts val="2300"/>
              </a:lnSpc>
              <a:buNone/>
            </a:pPr>
            <a:r>
              <a:rPr lang="en-US" sz="1800" dirty="0">
                <a:solidFill>
                  <a:srgbClr val="C9C2C0"/>
                </a:solidFill>
                <a:latin typeface="Gelasio" pitchFamily="34" charset="0"/>
                <a:ea typeface="Gelasio" pitchFamily="34" charset="-122"/>
                <a:cs typeface="Gelasio" pitchFamily="34" charset="-120"/>
              </a:rPr>
              <a:t>Personalized Medicine</a:t>
            </a:r>
            <a:endParaRPr lang="en-US" sz="1800" dirty="0"/>
          </a:p>
        </p:txBody>
      </p:sp>
      <p:sp>
        <p:nvSpPr>
          <p:cNvPr id="11" name="Text 9"/>
          <p:cNvSpPr/>
          <p:nvPr/>
        </p:nvSpPr>
        <p:spPr>
          <a:xfrm>
            <a:off x="1355765" y="5464135"/>
            <a:ext cx="5731312" cy="598408"/>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Facilitate a more personalized approach to patient care by providing risk stratification tailored to individual profiles.</a:t>
            </a:r>
            <a:endParaRPr lang="en-US" sz="1450" dirty="0"/>
          </a:p>
        </p:txBody>
      </p:sp>
      <p:pic>
        <p:nvPicPr>
          <p:cNvPr id="12"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64801"/>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D8B6A4"/>
                </a:solidFill>
                <a:latin typeface="Gelasio" pitchFamily="34" charset="0"/>
                <a:ea typeface="Gelasio" pitchFamily="34" charset="-122"/>
                <a:cs typeface="Gelasio" pitchFamily="34" charset="-120"/>
              </a:rPr>
              <a:t>Revolutionizing Early Detection: Key Takeaways &amp; Future Work</a:t>
            </a:r>
            <a:endParaRPr lang="en-US" sz="3900" dirty="0"/>
          </a:p>
        </p:txBody>
      </p:sp>
      <p:sp>
        <p:nvSpPr>
          <p:cNvPr id="3" name="Shape 1"/>
          <p:cNvSpPr/>
          <p:nvPr/>
        </p:nvSpPr>
        <p:spPr>
          <a:xfrm>
            <a:off x="793790" y="3199448"/>
            <a:ext cx="6446996" cy="198358"/>
          </a:xfrm>
          <a:prstGeom prst="roundRect">
            <a:avLst>
              <a:gd name="adj" fmla="val 15009"/>
            </a:avLst>
          </a:prstGeom>
          <a:solidFill>
            <a:srgbClr val="373433"/>
          </a:solidFill>
          <a:ln/>
        </p:spPr>
      </p:sp>
      <p:sp>
        <p:nvSpPr>
          <p:cNvPr id="4" name="Text 2"/>
          <p:cNvSpPr/>
          <p:nvPr/>
        </p:nvSpPr>
        <p:spPr>
          <a:xfrm>
            <a:off x="992148" y="3596164"/>
            <a:ext cx="3434715"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Machine Learning for Cirrhosis</a:t>
            </a:r>
            <a:endParaRPr lang="en-US" sz="1950" dirty="0"/>
          </a:p>
        </p:txBody>
      </p:sp>
      <p:sp>
        <p:nvSpPr>
          <p:cNvPr id="5" name="Text 3"/>
          <p:cNvSpPr/>
          <p:nvPr/>
        </p:nvSpPr>
        <p:spPr>
          <a:xfrm>
            <a:off x="992148" y="4025384"/>
            <a:ext cx="6050280" cy="63507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A powerful tool for early and accurate prediction of liver cirrhosis, moving beyond traditional diagnostic limitations.</a:t>
            </a:r>
            <a:endParaRPr lang="en-US" sz="1550" dirty="0"/>
          </a:p>
        </p:txBody>
      </p:sp>
      <p:sp>
        <p:nvSpPr>
          <p:cNvPr id="6" name="Shape 4"/>
          <p:cNvSpPr/>
          <p:nvPr/>
        </p:nvSpPr>
        <p:spPr>
          <a:xfrm>
            <a:off x="7389614" y="2901791"/>
            <a:ext cx="6446996" cy="198358"/>
          </a:xfrm>
          <a:prstGeom prst="roundRect">
            <a:avLst>
              <a:gd name="adj" fmla="val 15009"/>
            </a:avLst>
          </a:prstGeom>
          <a:solidFill>
            <a:srgbClr val="373433"/>
          </a:solidFill>
          <a:ln/>
        </p:spPr>
      </p:sp>
      <p:sp>
        <p:nvSpPr>
          <p:cNvPr id="7" name="Text 5"/>
          <p:cNvSpPr/>
          <p:nvPr/>
        </p:nvSpPr>
        <p:spPr>
          <a:xfrm>
            <a:off x="7587972" y="3298508"/>
            <a:ext cx="3088362"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Improved Patient Outcomes</a:t>
            </a:r>
            <a:endParaRPr lang="en-US" sz="1950" dirty="0"/>
          </a:p>
        </p:txBody>
      </p:sp>
      <p:sp>
        <p:nvSpPr>
          <p:cNvPr id="8" name="Text 6"/>
          <p:cNvSpPr/>
          <p:nvPr/>
        </p:nvSpPr>
        <p:spPr>
          <a:xfrm>
            <a:off x="7587972" y="3727728"/>
            <a:ext cx="6050280" cy="63507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Early detection means timely intervention, potentially preventing irreversible liver damage and severe complications.</a:t>
            </a:r>
            <a:endParaRPr lang="en-US" sz="1550" dirty="0"/>
          </a:p>
        </p:txBody>
      </p:sp>
      <p:sp>
        <p:nvSpPr>
          <p:cNvPr id="9" name="Shape 7"/>
          <p:cNvSpPr/>
          <p:nvPr/>
        </p:nvSpPr>
        <p:spPr>
          <a:xfrm>
            <a:off x="793790" y="5305306"/>
            <a:ext cx="6446996" cy="198358"/>
          </a:xfrm>
          <a:prstGeom prst="roundRect">
            <a:avLst>
              <a:gd name="adj" fmla="val 15009"/>
            </a:avLst>
          </a:prstGeom>
          <a:solidFill>
            <a:srgbClr val="373433"/>
          </a:solidFill>
          <a:ln/>
        </p:spPr>
      </p:sp>
      <p:sp>
        <p:nvSpPr>
          <p:cNvPr id="10" name="Text 8"/>
          <p:cNvSpPr/>
          <p:nvPr/>
        </p:nvSpPr>
        <p:spPr>
          <a:xfrm>
            <a:off x="992148" y="570202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Future Directions</a:t>
            </a:r>
            <a:endParaRPr lang="en-US" sz="1950" dirty="0"/>
          </a:p>
        </p:txBody>
      </p:sp>
      <p:sp>
        <p:nvSpPr>
          <p:cNvPr id="11" name="Text 9"/>
          <p:cNvSpPr/>
          <p:nvPr/>
        </p:nvSpPr>
        <p:spPr>
          <a:xfrm>
            <a:off x="992148" y="6131242"/>
            <a:ext cx="6050280" cy="63507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Integration with real-time EHR data, external validation with diverse populations, and exploring explainable AI for clinical trust.</a:t>
            </a:r>
            <a:endParaRPr lang="en-US" sz="1550" dirty="0"/>
          </a:p>
        </p:txBody>
      </p:sp>
      <p:sp>
        <p:nvSpPr>
          <p:cNvPr id="12" name="Shape 10"/>
          <p:cNvSpPr/>
          <p:nvPr/>
        </p:nvSpPr>
        <p:spPr>
          <a:xfrm>
            <a:off x="7389614" y="5007650"/>
            <a:ext cx="6446996" cy="198358"/>
          </a:xfrm>
          <a:prstGeom prst="roundRect">
            <a:avLst>
              <a:gd name="adj" fmla="val 15009"/>
            </a:avLst>
          </a:prstGeom>
          <a:solidFill>
            <a:srgbClr val="373433"/>
          </a:solidFill>
          <a:ln/>
        </p:spPr>
      </p:sp>
      <p:sp>
        <p:nvSpPr>
          <p:cNvPr id="13" name="Text 11"/>
          <p:cNvSpPr/>
          <p:nvPr/>
        </p:nvSpPr>
        <p:spPr>
          <a:xfrm>
            <a:off x="7587972" y="5404366"/>
            <a:ext cx="2524720" cy="310158"/>
          </a:xfrm>
          <a:prstGeom prst="rect">
            <a:avLst/>
          </a:prstGeom>
          <a:noFill/>
          <a:ln/>
        </p:spPr>
        <p:txBody>
          <a:bodyPr wrap="none" lIns="0" tIns="0" rIns="0" bIns="0" rtlCol="0" anchor="t"/>
          <a:lstStyle/>
          <a:p>
            <a:pPr algn="l" indent="0" marL="0">
              <a:lnSpc>
                <a:spcPts val="2400"/>
              </a:lnSpc>
              <a:buNone/>
            </a:pPr>
            <a:r>
              <a:rPr lang="en-US" sz="1950" dirty="0">
                <a:solidFill>
                  <a:srgbClr val="C9C2C0"/>
                </a:solidFill>
                <a:latin typeface="Gelasio" pitchFamily="34" charset="0"/>
                <a:ea typeface="Gelasio" pitchFamily="34" charset="-122"/>
                <a:cs typeface="Gelasio" pitchFamily="34" charset="-120"/>
              </a:rPr>
              <a:t>Collaborative Research</a:t>
            </a:r>
            <a:endParaRPr lang="en-US" sz="1950" dirty="0"/>
          </a:p>
        </p:txBody>
      </p:sp>
      <p:sp>
        <p:nvSpPr>
          <p:cNvPr id="14" name="Text 12"/>
          <p:cNvSpPr/>
          <p:nvPr/>
        </p:nvSpPr>
        <p:spPr>
          <a:xfrm>
            <a:off x="7587972" y="5833586"/>
            <a:ext cx="6050280" cy="635079"/>
          </a:xfrm>
          <a:prstGeom prst="rect">
            <a:avLst/>
          </a:prstGeom>
          <a:noFill/>
          <a:ln/>
        </p:spPr>
        <p:txBody>
          <a:bodyPr wrap="square" lIns="0" tIns="0" rIns="0" bIns="0" rtlCol="0" anchor="t"/>
          <a:lstStyle/>
          <a:p>
            <a:pPr algn="l" indent="0" marL="0">
              <a:lnSpc>
                <a:spcPts val="2500"/>
              </a:lnSpc>
              <a:buNone/>
            </a:pPr>
            <a:r>
              <a:rPr lang="en-US" sz="1550" dirty="0">
                <a:solidFill>
                  <a:srgbClr val="C9C2C0"/>
                </a:solidFill>
                <a:latin typeface="Gelasio" pitchFamily="34" charset="0"/>
                <a:ea typeface="Gelasio" pitchFamily="34" charset="-122"/>
                <a:cs typeface="Gelasio" pitchFamily="34" charset="-120"/>
              </a:rPr>
              <a:t>Ongoing partnerships with clinicians and researchers are crucial to refine and deploy these predictive models effectively.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2025-07-05T10:05:01Z</dcterms:created>
  <dcterms:modified xsi:type="dcterms:W3CDTF">2025-07-05T10:05:01Z</dcterms:modified>
</cp:coreProperties>
</file>